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31" r:id="rId2"/>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43114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43450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707251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89E2DE6-7C32-485C-AD2F-4AB98250669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3483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275811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77467BB-CC36-4264-B247-39097481F940}" type="datetimeFigureOut">
              <a:rPr lang="en-US" smtClean="0"/>
              <a:t>04-Mar-23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707976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77467BB-CC36-4264-B247-39097481F940}" type="datetimeFigureOut">
              <a:rPr lang="en-US" smtClean="0"/>
              <a:t>04-Mar-23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4067452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954390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870541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604344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64313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843704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3560925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752872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7467BB-CC36-4264-B247-39097481F940}" type="datetimeFigureOut">
              <a:rPr lang="en-US" smtClean="0"/>
              <a:t>04-Mar-23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139331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663551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012012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76907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428220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382193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036054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29476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364921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1309875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3193703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511817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79329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467BB-CC36-4264-B247-39097481F940}" type="datetimeFigureOut">
              <a:rPr lang="en-US" smtClean="0"/>
              <a:t>04-Mar-23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123889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467297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7467BB-CC36-4264-B247-39097481F940}" type="datetimeFigureOut">
              <a:rPr lang="en-US" smtClean="0"/>
              <a:t>04-Mar-23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89991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467BB-CC36-4264-B247-39097481F940}" type="datetimeFigureOut">
              <a:rPr lang="en-US" smtClean="0"/>
              <a:t>04-Mar-23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267413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7467BB-CC36-4264-B247-39097481F940}" type="datetimeFigureOut">
              <a:rPr lang="en-US" smtClean="0"/>
              <a:t>04-Mar-23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138917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831774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7467BB-CC36-4264-B247-39097481F940}" type="datetimeFigureOut">
              <a:rPr lang="en-US" smtClean="0"/>
              <a:t>04-Mar-23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E2DE6-7C32-485C-AD2F-4AB982506692}" type="slidenum">
              <a:rPr lang="en-US" smtClean="0"/>
              <a:t>‹#›</a:t>
            </a:fld>
            <a:endParaRPr lang="en-US"/>
          </a:p>
        </p:txBody>
      </p:sp>
    </p:spTree>
    <p:extLst>
      <p:ext uri="{BB962C8B-B14F-4D97-AF65-F5344CB8AC3E}">
        <p14:creationId xmlns:p14="http://schemas.microsoft.com/office/powerpoint/2010/main" val="590115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77467BB-CC36-4264-B247-39097481F940}" type="datetimeFigureOut">
              <a:rPr lang="en-US" smtClean="0"/>
              <a:t>04-Mar-23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9E2DE6-7C32-485C-AD2F-4AB982506692}" type="slidenum">
              <a:rPr lang="en-US" smtClean="0"/>
              <a:t>‹#›</a:t>
            </a:fld>
            <a:endParaRPr lang="en-US"/>
          </a:p>
        </p:txBody>
      </p:sp>
    </p:spTree>
    <p:extLst>
      <p:ext uri="{BB962C8B-B14F-4D97-AF65-F5344CB8AC3E}">
        <p14:creationId xmlns:p14="http://schemas.microsoft.com/office/powerpoint/2010/main" val="3825193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77467BB-CC36-4264-B247-39097481F940}" type="datetimeFigureOut">
              <a:rPr lang="en-US" smtClean="0"/>
              <a:t>04-Mar-23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89E2DE6-7C32-485C-AD2F-4AB982506692}" type="slidenum">
              <a:rPr lang="en-US" smtClean="0"/>
              <a:t>‹#›</a:t>
            </a:fld>
            <a:endParaRPr lang="en-US"/>
          </a:p>
        </p:txBody>
      </p:sp>
    </p:spTree>
    <p:extLst>
      <p:ext uri="{BB962C8B-B14F-4D97-AF65-F5344CB8AC3E}">
        <p14:creationId xmlns:p14="http://schemas.microsoft.com/office/powerpoint/2010/main" val="980053588"/>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EA645A-4153-47CA-75F7-7D0C69DFDFD7}"/>
              </a:ext>
            </a:extLst>
          </p:cNvPr>
          <p:cNvSpPr>
            <a:spLocks noGrp="1"/>
          </p:cNvSpPr>
          <p:nvPr>
            <p:ph type="subTitle" idx="1"/>
          </p:nvPr>
        </p:nvSpPr>
        <p:spPr>
          <a:xfrm>
            <a:off x="0" y="2743200"/>
            <a:ext cx="12192000" cy="3929202"/>
          </a:xfrm>
        </p:spPr>
        <p:txBody>
          <a:bodyPr>
            <a:norm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       Common Security Attacks</a:t>
            </a:r>
          </a:p>
          <a:p>
            <a:pPr algn="ctr"/>
            <a:endParaRPr lang="en-US" sz="4000" b="1" dirty="0">
              <a:solidFill>
                <a:schemeClr val="tx1"/>
              </a:solidFill>
              <a:latin typeface="Times New Roman" panose="02020603050405020304" pitchFamily="18" charset="0"/>
              <a:cs typeface="Times New Roman" panose="02020603050405020304" pitchFamily="18" charset="0"/>
            </a:endParaRPr>
          </a:p>
          <a:p>
            <a:pPr algn="ctr"/>
            <a:endParaRPr lang="en-US" sz="4000" b="1" dirty="0">
              <a:solidFill>
                <a:schemeClr val="tx1"/>
              </a:solidFill>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Submitted to:                                                                                                                                   Submitted by:</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Name: Mr. Ravi Patni                                                                                                                        Name: Satyam Mishra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(Dept of. Computer Science)                                                                                                        Reg. no: 12212256</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0" marR="0">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Course: MCA</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pPr algn="ctr"/>
            <a:endParaRPr lang="en-US" sz="40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105CB2-9D7C-CFC7-9300-D4A2E3D46D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983" y="66330"/>
            <a:ext cx="6997148" cy="275472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7" name="Picture 6" descr="Engineering drawing">
            <a:extLst>
              <a:ext uri="{FF2B5EF4-FFF2-40B4-BE49-F238E27FC236}">
                <a16:creationId xmlns:a16="http://schemas.microsoft.com/office/drawing/2014/main" id="{3F1922A1-2C0B-4B6C-6317-4097F8A61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965" y="3588027"/>
            <a:ext cx="5387009" cy="2754728"/>
          </a:xfrm>
          <a:prstGeom prst="rect">
            <a:avLst/>
          </a:prstGeom>
        </p:spPr>
      </p:pic>
    </p:spTree>
    <p:extLst>
      <p:ext uri="{BB962C8B-B14F-4D97-AF65-F5344CB8AC3E}">
        <p14:creationId xmlns:p14="http://schemas.microsoft.com/office/powerpoint/2010/main" val="28267847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3213651" y="244960"/>
            <a:ext cx="8610600" cy="1293028"/>
          </a:xfrm>
        </p:spPr>
        <p:txBody>
          <a:bodyPr>
            <a:normAutofit/>
          </a:bodyPr>
          <a:lstStyle/>
          <a:p>
            <a:pPr algn="ctr"/>
            <a:r>
              <a:rPr lang="en-US" sz="5400" dirty="0">
                <a:solidFill>
                  <a:srgbClr val="FF0000"/>
                </a:solidFill>
                <a:latin typeface="Algerian" panose="04020705040A02060702" pitchFamily="82" charset="0"/>
                <a:cs typeface="Times New Roman" panose="02020603050405020304" pitchFamily="18" charset="0"/>
              </a:rPr>
              <a:t>Insider threats</a:t>
            </a: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424070" y="1537989"/>
            <a:ext cx="11400181" cy="4955576"/>
          </a:xfrm>
        </p:spPr>
        <p:txBody>
          <a:bodyPr>
            <a:normAutofit/>
          </a:bodyPr>
          <a:lstStyle/>
          <a:p>
            <a:pPr marL="0" indent="0" algn="just">
              <a:buNone/>
            </a:pPr>
            <a:r>
              <a:rPr lang="en-US" sz="2400" b="0" i="0" dirty="0">
                <a:solidFill>
                  <a:srgbClr val="FFC000"/>
                </a:solidFill>
                <a:effectLst/>
                <a:latin typeface="Times New Roman" panose="02020603050405020304" pitchFamily="18" charset="0"/>
                <a:cs typeface="Times New Roman" panose="02020603050405020304" pitchFamily="18" charset="0"/>
              </a:rPr>
              <a:t>IT teams that solely focus on finding adversaries external to the organization only get half the picture. </a:t>
            </a:r>
            <a:r>
              <a:rPr lang="en-US" sz="2400" b="0" i="0" u="none" strike="noStrike" dirty="0">
                <a:solidFill>
                  <a:srgbClr val="FFC000"/>
                </a:solidFill>
                <a:effectLst/>
                <a:latin typeface="Times New Roman" panose="02020603050405020304" pitchFamily="18" charset="0"/>
                <a:cs typeface="Times New Roman" panose="02020603050405020304" pitchFamily="18" charset="0"/>
              </a:rPr>
              <a:t>Insider threats</a:t>
            </a:r>
            <a:r>
              <a:rPr lang="en-US" sz="2400" b="0" i="0" dirty="0">
                <a:solidFill>
                  <a:srgbClr val="FFC000"/>
                </a:solidFill>
                <a:effectLst/>
                <a:latin typeface="Times New Roman" panose="02020603050405020304" pitchFamily="18" charset="0"/>
                <a:cs typeface="Times New Roman" panose="02020603050405020304" pitchFamily="18" charset="0"/>
              </a:rPr>
              <a:t> are internal actors such as current or former employees that pose danger to an organization because they have direct access to the company network, sensitive data, and intellectual property (IP), as well as knowledge of business processes, company policies or other information that would help carry out such an attack.</a:t>
            </a:r>
          </a:p>
          <a:p>
            <a:pPr marL="0" indent="0" algn="just">
              <a:buNone/>
            </a:pPr>
            <a:r>
              <a:rPr lang="en-US" sz="2400" b="0" i="0" dirty="0">
                <a:solidFill>
                  <a:srgbClr val="FFC000"/>
                </a:solidFill>
                <a:effectLst/>
                <a:latin typeface="Times New Roman" panose="02020603050405020304" pitchFamily="18" charset="0"/>
                <a:cs typeface="Times New Roman" panose="02020603050405020304" pitchFamily="18" charset="0"/>
              </a:rPr>
              <a:t>Internal actors that pose a threat to an organization tend to be malicious in nature. Some motivators include financial gains in exchange for selling confidential information on the dark web, and/or emotional coercion using </a:t>
            </a:r>
            <a:r>
              <a:rPr lang="en-US" sz="2400" b="0" i="0" u="none" strike="noStrike" dirty="0">
                <a:solidFill>
                  <a:srgbClr val="FFC000"/>
                </a:solidFill>
                <a:effectLst/>
                <a:latin typeface="Times New Roman" panose="02020603050405020304" pitchFamily="18" charset="0"/>
                <a:cs typeface="Times New Roman" panose="02020603050405020304" pitchFamily="18" charset="0"/>
              </a:rPr>
              <a:t>social engineering</a:t>
            </a:r>
            <a:r>
              <a:rPr lang="en-US" sz="2400" b="0" i="0" dirty="0">
                <a:solidFill>
                  <a:srgbClr val="FFC000"/>
                </a:solidFill>
                <a:effectLst/>
                <a:latin typeface="Times New Roman" panose="02020603050405020304" pitchFamily="18" charset="0"/>
                <a:cs typeface="Times New Roman" panose="02020603050405020304" pitchFamily="18" charset="0"/>
              </a:rPr>
              <a:t> tactics. On the other hand, some insider threat actors are not malicious in nature but instead are negligent in nature. To combat this, organizations should implement a </a:t>
            </a:r>
            <a:r>
              <a:rPr lang="en-US" sz="2400" b="0" i="0" u="none" strike="noStrike" dirty="0">
                <a:solidFill>
                  <a:srgbClr val="FFC000"/>
                </a:solidFill>
                <a:effectLst/>
                <a:latin typeface="Times New Roman" panose="02020603050405020304" pitchFamily="18" charset="0"/>
                <a:cs typeface="Times New Roman" panose="02020603050405020304" pitchFamily="18" charset="0"/>
              </a:rPr>
              <a:t>comprehensive cybersecurity training program</a:t>
            </a:r>
            <a:r>
              <a:rPr lang="en-US" sz="2400" b="0" i="0" dirty="0">
                <a:solidFill>
                  <a:srgbClr val="FFC000"/>
                </a:solidFill>
                <a:effectLst/>
                <a:latin typeface="Times New Roman" panose="02020603050405020304" pitchFamily="18" charset="0"/>
                <a:cs typeface="Times New Roman" panose="02020603050405020304" pitchFamily="18" charset="0"/>
              </a:rPr>
              <a:t> that teaches stakeholders to be aware of any potential attacks, including those potentially performed by an insider.</a:t>
            </a:r>
          </a:p>
          <a:p>
            <a:pPr algn="just">
              <a:buFont typeface="+mj-lt"/>
              <a:buAutoNum type="arabicPeriod"/>
            </a:pPr>
            <a:endParaRPr lang="en-US" sz="2400" b="0" i="0" dirty="0">
              <a:solidFill>
                <a:srgbClr val="FFC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19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8422-E895-D523-5AB9-606683D22274}"/>
              </a:ext>
            </a:extLst>
          </p:cNvPr>
          <p:cNvSpPr>
            <a:spLocks noGrp="1"/>
          </p:cNvSpPr>
          <p:nvPr>
            <p:ph type="title"/>
          </p:nvPr>
        </p:nvSpPr>
        <p:spPr>
          <a:xfrm>
            <a:off x="3935895" y="400013"/>
            <a:ext cx="4572001" cy="1930417"/>
          </a:xfrm>
        </p:spPr>
        <p:txBody>
          <a:bodyPr/>
          <a:lstStyle/>
          <a:p>
            <a:pPr algn="ctr"/>
            <a:r>
              <a:rPr lang="en-US" dirty="0">
                <a:solidFill>
                  <a:srgbClr val="FF0000"/>
                </a:solidFill>
                <a:latin typeface="Algerian" panose="04020705040A02060702" pitchFamily="82" charset="0"/>
              </a:rPr>
              <a:t>Security attacks</a:t>
            </a:r>
          </a:p>
        </p:txBody>
      </p:sp>
      <p:pic>
        <p:nvPicPr>
          <p:cNvPr id="7" name="Content Placeholder 6" descr="A picture containing text, light&#10;&#10;Description automatically generated">
            <a:extLst>
              <a:ext uri="{FF2B5EF4-FFF2-40B4-BE49-F238E27FC236}">
                <a16:creationId xmlns:a16="http://schemas.microsoft.com/office/drawing/2014/main" id="{71C66BCC-162A-598C-2BE0-5383F5DAD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7165" y="400014"/>
            <a:ext cx="3564835" cy="1930417"/>
          </a:xfrm>
        </p:spPr>
      </p:pic>
      <p:sp>
        <p:nvSpPr>
          <p:cNvPr id="11" name="TextBox 10">
            <a:extLst>
              <a:ext uri="{FF2B5EF4-FFF2-40B4-BE49-F238E27FC236}">
                <a16:creationId xmlns:a16="http://schemas.microsoft.com/office/drawing/2014/main" id="{C8867D06-AF3F-26EB-7578-B4CD68F65BB7}"/>
              </a:ext>
            </a:extLst>
          </p:cNvPr>
          <p:cNvSpPr txBox="1"/>
          <p:nvPr/>
        </p:nvSpPr>
        <p:spPr>
          <a:xfrm>
            <a:off x="265044" y="2451652"/>
            <a:ext cx="11410122" cy="4191981"/>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The security attacks aim to compromise the five major security goals for network security (extended from CIA requirements): </a:t>
            </a:r>
            <a:r>
              <a:rPr kumimoji="0" lang="en-US" altLang="en-US" sz="2000" b="1" i="1"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Confidentiality</a:t>
            </a: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 </a:t>
            </a:r>
            <a:r>
              <a:rPr kumimoji="0" lang="en-US" altLang="en-US" sz="2000" b="1" i="1"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Availability</a:t>
            </a: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 </a:t>
            </a:r>
            <a:r>
              <a:rPr kumimoji="0" lang="en-US" altLang="en-US" sz="2000" b="1" i="1"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Authentication</a:t>
            </a: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 </a:t>
            </a:r>
            <a:r>
              <a:rPr kumimoji="0" lang="en-US" altLang="en-US" sz="2000" b="1" i="1"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Integrity</a:t>
            </a: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 and </a:t>
            </a:r>
            <a:r>
              <a:rPr kumimoji="0" lang="en-US" altLang="en-US" sz="2000" b="1" i="1"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Nonrepudiation</a:t>
            </a: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 To serve these aims, a network attack is commonly composed of five stages :</a:t>
            </a:r>
          </a:p>
          <a:p>
            <a:pPr marL="457200" marR="0" lvl="1" indent="-45720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Preparation and reconnaissance phase including information gathering to discover and identify vulnerabilities/weaknesses to be exploited and tool configuration.</a:t>
            </a:r>
          </a:p>
          <a:p>
            <a:pPr marL="457200" marR="0" lvl="1" indent="-45720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Assessing vulnerabilities and potential exploits.</a:t>
            </a:r>
          </a:p>
          <a:p>
            <a:pPr marL="457200" marR="0" lvl="1" indent="-45720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Launching the attack.</a:t>
            </a:r>
          </a:p>
          <a:p>
            <a:pPr marL="457200" marR="0" lvl="1" indent="-45720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Core attack operations such as confidential data compromises or integrity damages.</a:t>
            </a:r>
          </a:p>
          <a:p>
            <a:pPr marL="457200" marR="0" lvl="1" indent="-45720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rPr>
              <a:t>Post-attack operations such as getting rid of traces and removing/hiding evidence.</a:t>
            </a:r>
          </a:p>
        </p:txBody>
      </p:sp>
    </p:spTree>
    <p:extLst>
      <p:ext uri="{BB962C8B-B14F-4D97-AF65-F5344CB8AC3E}">
        <p14:creationId xmlns:p14="http://schemas.microsoft.com/office/powerpoint/2010/main" val="38454641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2657060" y="549760"/>
            <a:ext cx="8610600" cy="1293028"/>
          </a:xfrm>
        </p:spPr>
        <p:txBody>
          <a:bodyPr/>
          <a:lstStyle/>
          <a:p>
            <a:pPr algn="ctr"/>
            <a:r>
              <a:rPr lang="en-US" dirty="0" err="1">
                <a:solidFill>
                  <a:srgbClr val="FF0000"/>
                </a:solidFill>
                <a:latin typeface="Algerian" panose="04020705040A02060702" pitchFamily="82" charset="0"/>
                <a:cs typeface="Times New Roman" panose="02020603050405020304" pitchFamily="18" charset="0"/>
              </a:rPr>
              <a:t>TYpes</a:t>
            </a:r>
            <a:r>
              <a:rPr lang="en-US" dirty="0">
                <a:solidFill>
                  <a:srgbClr val="FF0000"/>
                </a:solidFill>
                <a:latin typeface="Algerian" panose="04020705040A02060702" pitchFamily="82" charset="0"/>
                <a:cs typeface="Times New Roman" panose="02020603050405020304" pitchFamily="18" charset="0"/>
              </a:rPr>
              <a:t> of security attacks</a:t>
            </a: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1931504" y="2107831"/>
            <a:ext cx="7451035" cy="4024125"/>
          </a:xfrm>
        </p:spPr>
        <p:txBody>
          <a:bodyPr/>
          <a:lstStyle/>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Malware</a:t>
            </a:r>
            <a:endParaRPr lang="en-US" b="0" i="0" dirty="0">
              <a:solidFill>
                <a:srgbClr val="FFC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Denial-of-Service (DoS) Attacks</a:t>
            </a:r>
            <a:endParaRPr lang="en-US" b="0" i="0" dirty="0">
              <a:solidFill>
                <a:srgbClr val="FFC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Phishing</a:t>
            </a:r>
            <a:r>
              <a:rPr lang="en-US" b="0" i="0" dirty="0">
                <a:solidFill>
                  <a:srgbClr val="FFC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Spoofing</a:t>
            </a:r>
            <a:r>
              <a:rPr lang="en-US" b="0" i="0" dirty="0">
                <a:solidFill>
                  <a:srgbClr val="FFC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Identity-Based Attacks</a:t>
            </a:r>
            <a:endParaRPr lang="en-US" b="0" i="0" dirty="0">
              <a:solidFill>
                <a:srgbClr val="FFC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Code Injection Attacks</a:t>
            </a:r>
            <a:endParaRPr lang="en-US" b="0" i="0" dirty="0">
              <a:solidFill>
                <a:srgbClr val="FFC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Supply Chain Attacks</a:t>
            </a:r>
            <a:endParaRPr lang="en-US" b="0" i="0" dirty="0">
              <a:solidFill>
                <a:srgbClr val="FFC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u="none" strike="noStrike" dirty="0">
                <a:solidFill>
                  <a:srgbClr val="FFC000"/>
                </a:solidFill>
                <a:effectLst/>
                <a:latin typeface="Times New Roman" panose="02020603050405020304" pitchFamily="18" charset="0"/>
                <a:cs typeface="Times New Roman" panose="02020603050405020304" pitchFamily="18" charset="0"/>
              </a:rPr>
              <a:t>Insider Threats</a:t>
            </a:r>
            <a:endParaRPr lang="en-US" b="0" i="0" dirty="0">
              <a:solidFill>
                <a:srgbClr val="FFC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8776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3372677" y="79530"/>
            <a:ext cx="8610600" cy="1293028"/>
          </a:xfrm>
        </p:spPr>
        <p:txBody>
          <a:bodyPr>
            <a:normAutofit/>
          </a:bodyPr>
          <a:lstStyle/>
          <a:p>
            <a:pPr algn="ctr"/>
            <a:r>
              <a:rPr lang="en-US" sz="6000" dirty="0">
                <a:solidFill>
                  <a:srgbClr val="FF0000"/>
                </a:solidFill>
                <a:latin typeface="Algerian" panose="04020705040A02060702" pitchFamily="82" charset="0"/>
                <a:cs typeface="Times New Roman" panose="02020603050405020304" pitchFamily="18" charset="0"/>
              </a:rPr>
              <a:t>Malware</a:t>
            </a:r>
            <a:endParaRPr lang="en-US" dirty="0">
              <a:solidFill>
                <a:srgbClr val="FF0000"/>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569843" y="1524000"/>
            <a:ext cx="10972800" cy="5049077"/>
          </a:xfrm>
        </p:spPr>
        <p:txBody>
          <a:bodyPr>
            <a:normAutofit/>
          </a:bodyPr>
          <a:lstStyle/>
          <a:p>
            <a:pPr marL="0" indent="0" algn="just">
              <a:buNone/>
            </a:pPr>
            <a:r>
              <a:rPr lang="en-US" sz="1800" b="0" i="0" u="none" strike="noStrike" dirty="0">
                <a:solidFill>
                  <a:srgbClr val="FFC000"/>
                </a:solidFill>
                <a:effectLst/>
                <a:latin typeface="Times New Roman" panose="02020603050405020304" pitchFamily="18" charset="0"/>
                <a:cs typeface="Times New Roman" panose="02020603050405020304" pitchFamily="18" charset="0"/>
              </a:rPr>
              <a:t>Malware</a:t>
            </a:r>
            <a:r>
              <a:rPr lang="en-US" sz="1800" b="0" i="0" dirty="0">
                <a:solidFill>
                  <a:srgbClr val="FFC000"/>
                </a:solidFill>
                <a:effectLst/>
                <a:latin typeface="Times New Roman" panose="02020603050405020304" pitchFamily="18" charset="0"/>
                <a:cs typeface="Times New Roman" panose="02020603050405020304" pitchFamily="18" charset="0"/>
              </a:rPr>
              <a:t> — or malicious software — is any program or code that is created with the intent to do harm to a computer, network or server. Malware is the most common type of cyberattack, mostly because this term encompasses many subsets such as ransomware, trojans, spyware, viruses, worms, keyloggers, bots, </a:t>
            </a:r>
            <a:r>
              <a:rPr lang="en-US" sz="1800" b="0" i="0" u="none" strike="noStrike" dirty="0">
                <a:solidFill>
                  <a:srgbClr val="FFC000"/>
                </a:solidFill>
                <a:effectLst/>
                <a:latin typeface="Times New Roman" panose="02020603050405020304" pitchFamily="18" charset="0"/>
                <a:cs typeface="Times New Roman" panose="02020603050405020304" pitchFamily="18" charset="0"/>
              </a:rPr>
              <a:t>cryptojacking</a:t>
            </a:r>
            <a:r>
              <a:rPr lang="en-US" sz="1800" b="0" i="0" dirty="0">
                <a:solidFill>
                  <a:srgbClr val="FFC000"/>
                </a:solidFill>
                <a:effectLst/>
                <a:latin typeface="Times New Roman" panose="02020603050405020304" pitchFamily="18" charset="0"/>
                <a:cs typeface="Times New Roman" panose="02020603050405020304" pitchFamily="18" charset="0"/>
              </a:rPr>
              <a:t>, and any other </a:t>
            </a:r>
            <a:r>
              <a:rPr lang="en-US" sz="1800" b="0" i="0" u="none" strike="noStrike" dirty="0">
                <a:solidFill>
                  <a:srgbClr val="FFC000"/>
                </a:solidFill>
                <a:effectLst/>
                <a:latin typeface="Times New Roman" panose="02020603050405020304" pitchFamily="18" charset="0"/>
                <a:cs typeface="Times New Roman" panose="02020603050405020304" pitchFamily="18" charset="0"/>
              </a:rPr>
              <a:t>type of malware attack</a:t>
            </a:r>
            <a:r>
              <a:rPr lang="en-US" sz="1800" b="0" i="0" dirty="0">
                <a:solidFill>
                  <a:srgbClr val="FFC000"/>
                </a:solidFill>
                <a:effectLst/>
                <a:latin typeface="Times New Roman" panose="02020603050405020304" pitchFamily="18" charset="0"/>
                <a:cs typeface="Times New Roman" panose="02020603050405020304" pitchFamily="18" charset="0"/>
              </a:rPr>
              <a:t> that leverages software in a malicious way.</a:t>
            </a:r>
          </a:p>
          <a:p>
            <a:pPr marL="0" indent="0" algn="ctr">
              <a:buNone/>
            </a:pPr>
            <a:r>
              <a:rPr lang="en-US" sz="2400" b="1" dirty="0">
                <a:solidFill>
                  <a:srgbClr val="FF0000"/>
                </a:solidFill>
                <a:latin typeface="Times New Roman" panose="02020603050405020304" pitchFamily="18" charset="0"/>
                <a:cs typeface="Times New Roman" panose="02020603050405020304" pitchFamily="18" charset="0"/>
              </a:rPr>
              <a:t>Types of Malware</a:t>
            </a:r>
          </a:p>
          <a:p>
            <a:pPr marL="0" indent="0" algn="just">
              <a:buNone/>
            </a:pPr>
            <a:r>
              <a:rPr lang="en-US" sz="1800" dirty="0">
                <a:solidFill>
                  <a:srgbClr val="FFC000"/>
                </a:solidFill>
                <a:latin typeface="Times New Roman" panose="02020603050405020304" pitchFamily="18" charset="0"/>
                <a:cs typeface="Times New Roman" panose="02020603050405020304" pitchFamily="18" charset="0"/>
              </a:rPr>
              <a:t>1</a:t>
            </a:r>
            <a:r>
              <a:rPr lang="en-US" sz="1800" b="1" dirty="0">
                <a:solidFill>
                  <a:srgbClr val="FFC000"/>
                </a:solidFill>
                <a:latin typeface="Times New Roman" panose="02020603050405020304" pitchFamily="18" charset="0"/>
                <a:cs typeface="Times New Roman" panose="02020603050405020304" pitchFamily="18" charset="0"/>
              </a:rPr>
              <a:t>. Ransomware: </a:t>
            </a:r>
            <a:r>
              <a:rPr lang="en-US" sz="1800" b="0" i="0" dirty="0">
                <a:solidFill>
                  <a:srgbClr val="FFC000"/>
                </a:solidFill>
                <a:effectLst/>
                <a:latin typeface="Times New Roman" panose="02020603050405020304" pitchFamily="18" charset="0"/>
                <a:cs typeface="Times New Roman" panose="02020603050405020304" pitchFamily="18" charset="0"/>
              </a:rPr>
              <a:t>In a ransomware attack, an adversary encrypts a victim’s data and offers to provide a decryption key in exchange for a payment. Ransomware attacks are usually launched through malicious links delivered via phishing emails, but unpatched vulnerabilities and policy misconfigurations are used as well.</a:t>
            </a:r>
            <a:endParaRPr lang="en-US" sz="1800" dirty="0">
              <a:solidFill>
                <a:srgbClr val="FFC000"/>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FFC000"/>
                </a:solidFill>
                <a:latin typeface="Times New Roman" panose="02020603050405020304" pitchFamily="18" charset="0"/>
                <a:cs typeface="Times New Roman" panose="02020603050405020304" pitchFamily="18" charset="0"/>
              </a:rPr>
              <a:t>2. Spyware: </a:t>
            </a:r>
            <a:r>
              <a:rPr lang="en-US" sz="1800" b="0" i="0" dirty="0">
                <a:solidFill>
                  <a:srgbClr val="FFC000"/>
                </a:solidFill>
                <a:effectLst/>
                <a:latin typeface="Times New Roman" panose="02020603050405020304" pitchFamily="18" charset="0"/>
                <a:cs typeface="Times New Roman" panose="02020603050405020304" pitchFamily="18" charset="0"/>
              </a:rPr>
              <a:t>Spyware is a type of unwanted, malicious software that infects a computer or other device and collects information about a user’s web activity without their knowledge or consent.</a:t>
            </a:r>
            <a:endParaRPr lang="en-US" sz="1800" b="1" i="0" dirty="0">
              <a:solidFill>
                <a:srgbClr val="FFC000"/>
              </a:solidFill>
              <a:effectLst/>
              <a:latin typeface="Times New Roman" panose="02020603050405020304" pitchFamily="18" charset="0"/>
              <a:cs typeface="Times New Roman" panose="02020603050405020304" pitchFamily="18" charset="0"/>
            </a:endParaRPr>
          </a:p>
          <a:p>
            <a:pPr marL="0" indent="0" algn="just">
              <a:buNone/>
            </a:pPr>
            <a:r>
              <a:rPr lang="en-US" sz="1800" b="1" dirty="0">
                <a:solidFill>
                  <a:srgbClr val="FFC000"/>
                </a:solidFill>
                <a:latin typeface="Times New Roman" panose="02020603050405020304" pitchFamily="18" charset="0"/>
                <a:cs typeface="Times New Roman" panose="02020603050405020304" pitchFamily="18" charset="0"/>
              </a:rPr>
              <a:t>3. Trojan :</a:t>
            </a:r>
            <a:r>
              <a:rPr lang="en-US" sz="1800" b="0" i="0" dirty="0">
                <a:solidFill>
                  <a:srgbClr val="FFC000"/>
                </a:solidFill>
                <a:effectLst/>
                <a:latin typeface="Times New Roman" panose="02020603050405020304" pitchFamily="18" charset="0"/>
                <a:cs typeface="Times New Roman" panose="02020603050405020304" pitchFamily="18" charset="0"/>
              </a:rPr>
              <a:t>A trojan is malware that appears to be legitimate software disguised as native operating system programs or harmless files like free downloads. Trojans are installed through social engineering techniques such as phishing or bait websites.</a:t>
            </a:r>
            <a:endParaRPr lang="en-US" sz="1800" b="1" dirty="0">
              <a:solidFill>
                <a:srgbClr val="FFC000"/>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FFC000"/>
                </a:solidFill>
                <a:latin typeface="Times New Roman" panose="02020603050405020304" pitchFamily="18" charset="0"/>
                <a:cs typeface="Times New Roman" panose="02020603050405020304" pitchFamily="18" charset="0"/>
              </a:rPr>
              <a:t>4. Worms: </a:t>
            </a:r>
            <a:r>
              <a:rPr lang="en-US" sz="1800" b="0" i="0" dirty="0">
                <a:solidFill>
                  <a:srgbClr val="FFC000"/>
                </a:solidFill>
                <a:effectLst/>
                <a:latin typeface="Times New Roman" panose="02020603050405020304" pitchFamily="18" charset="0"/>
                <a:cs typeface="Times New Roman" panose="02020603050405020304" pitchFamily="18" charset="0"/>
              </a:rPr>
              <a:t>A worm is a self-contained program that replicates itself and spreads its copies to other computers. A worm may infect its target through a software vulnerability, or it may be delivered via phishing or smishing. Embedded worms can modify and delete files, inject more malicious software, or replicate in place until the targeted system runs out of resources.</a:t>
            </a:r>
            <a:endParaRPr lang="en-US" sz="18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34691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3743739" y="364229"/>
            <a:ext cx="8610600" cy="1293028"/>
          </a:xfrm>
        </p:spPr>
        <p:txBody>
          <a:bodyPr>
            <a:normAutofit/>
          </a:bodyPr>
          <a:lstStyle/>
          <a:p>
            <a:pPr algn="ctr"/>
            <a:r>
              <a:rPr lang="en-US" sz="3200" b="0" i="0" u="none" strike="noStrike" dirty="0">
                <a:solidFill>
                  <a:srgbClr val="FF0000"/>
                </a:solidFill>
                <a:effectLst/>
                <a:latin typeface="Algerian" panose="04020705040A02060702" pitchFamily="82" charset="0"/>
                <a:cs typeface="Times New Roman" panose="02020603050405020304" pitchFamily="18" charset="0"/>
              </a:rPr>
              <a:t>Denial-of-Service (DoS) Attacks</a:t>
            </a:r>
            <a:br>
              <a:rPr lang="en-US" sz="3200" b="0" i="0" dirty="0">
                <a:solidFill>
                  <a:srgbClr val="FF0000"/>
                </a:solidFill>
                <a:effectLst/>
                <a:latin typeface="Algerian" panose="04020705040A02060702" pitchFamily="82" charset="0"/>
                <a:cs typeface="Times New Roman" panose="02020603050405020304" pitchFamily="18" charset="0"/>
              </a:rPr>
            </a:br>
            <a:endParaRPr lang="en-US" sz="3200" dirty="0">
              <a:solidFill>
                <a:srgbClr val="FF0000"/>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291548" y="1657257"/>
            <a:ext cx="11794435" cy="4571999"/>
          </a:xfrm>
        </p:spPr>
        <p:txBody>
          <a:bodyPr>
            <a:normAutofit/>
          </a:bodyPr>
          <a:lstStyle/>
          <a:p>
            <a:pPr algn="just"/>
            <a:r>
              <a:rPr lang="en-US" sz="2400" b="0" i="0" dirty="0">
                <a:solidFill>
                  <a:srgbClr val="FFC000"/>
                </a:solidFill>
                <a:effectLst/>
                <a:latin typeface="Times New Roman" panose="02020603050405020304" pitchFamily="18" charset="0"/>
                <a:cs typeface="Times New Roman" panose="02020603050405020304" pitchFamily="18" charset="0"/>
              </a:rPr>
              <a:t>A </a:t>
            </a:r>
            <a:r>
              <a:rPr lang="en-US" sz="2400" b="0" i="0" u="none" strike="noStrike" dirty="0">
                <a:solidFill>
                  <a:srgbClr val="FFC000"/>
                </a:solidFill>
                <a:effectLst/>
                <a:latin typeface="Times New Roman" panose="02020603050405020304" pitchFamily="18" charset="0"/>
                <a:cs typeface="Times New Roman" panose="02020603050405020304" pitchFamily="18" charset="0"/>
              </a:rPr>
              <a:t>Denial-of-Service (DoS) attack</a:t>
            </a:r>
            <a:r>
              <a:rPr lang="en-US" sz="2400" b="0" i="0" dirty="0">
                <a:solidFill>
                  <a:srgbClr val="FFC000"/>
                </a:solidFill>
                <a:effectLst/>
                <a:latin typeface="Times New Roman" panose="02020603050405020304" pitchFamily="18" charset="0"/>
                <a:cs typeface="Times New Roman" panose="02020603050405020304" pitchFamily="18" charset="0"/>
              </a:rPr>
              <a:t> is a malicious, targeted attack that floods a network with false requests in order to disrupt business operations.</a:t>
            </a:r>
          </a:p>
          <a:p>
            <a:pPr algn="just"/>
            <a:r>
              <a:rPr lang="en-US" sz="2400" b="0" i="0" dirty="0">
                <a:solidFill>
                  <a:srgbClr val="FFC000"/>
                </a:solidFill>
                <a:effectLst/>
                <a:latin typeface="Times New Roman" panose="02020603050405020304" pitchFamily="18" charset="0"/>
                <a:cs typeface="Times New Roman" panose="02020603050405020304" pitchFamily="18" charset="0"/>
              </a:rPr>
              <a:t>In a DoS attack, users are unable to perform routine and necessary tasks, such as accessing email, websites, online accounts or other resources that are operated by a compromised computer or network. While most DoS attacks do not result in lost data and are typically resolved without paying a ransom, they cost the organization time, money and other resources in order to restore critical business operations.</a:t>
            </a:r>
          </a:p>
          <a:p>
            <a:pPr algn="just"/>
            <a:r>
              <a:rPr lang="en-US" sz="2400" b="0" i="0" dirty="0">
                <a:solidFill>
                  <a:srgbClr val="FFC000"/>
                </a:solidFill>
                <a:effectLst/>
                <a:latin typeface="Times New Roman" panose="02020603050405020304" pitchFamily="18" charset="0"/>
                <a:cs typeface="Times New Roman" panose="02020603050405020304" pitchFamily="18" charset="0"/>
              </a:rPr>
              <a:t>The difference between DoS and </a:t>
            </a:r>
            <a:r>
              <a:rPr lang="en-US" sz="2400" b="0" i="0" u="none" strike="noStrike" dirty="0">
                <a:solidFill>
                  <a:srgbClr val="FFC000"/>
                </a:solidFill>
                <a:effectLst/>
                <a:latin typeface="Times New Roman" panose="02020603050405020304" pitchFamily="18" charset="0"/>
                <a:cs typeface="Times New Roman" panose="02020603050405020304" pitchFamily="18" charset="0"/>
              </a:rPr>
              <a:t>Distributed Denial of Service (DDoS) attacks</a:t>
            </a:r>
            <a:r>
              <a:rPr lang="en-US" sz="2400" b="0" i="0" dirty="0">
                <a:solidFill>
                  <a:srgbClr val="FFC000"/>
                </a:solidFill>
                <a:effectLst/>
                <a:latin typeface="Times New Roman" panose="02020603050405020304" pitchFamily="18" charset="0"/>
                <a:cs typeface="Times New Roman" panose="02020603050405020304" pitchFamily="18" charset="0"/>
              </a:rPr>
              <a:t> has to do with the origin of the attack. DoS attacks originate from just one system while DDoS attacks are launched from multiple systems. DDoS attacks are faster and harder to block than DOS attacks because multiple systems must be identified and neutralized to halt the attack.</a:t>
            </a:r>
          </a:p>
          <a:p>
            <a:pPr algn="just">
              <a:buFont typeface="+mj-lt"/>
              <a:buAutoNum type="arabicPeriod"/>
            </a:pPr>
            <a:endParaRPr lang="en-US" sz="2400" b="0" i="0" dirty="0">
              <a:solidFill>
                <a:srgbClr val="FFC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356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2961861" y="271465"/>
            <a:ext cx="8610600" cy="1293028"/>
          </a:xfrm>
        </p:spPr>
        <p:txBody>
          <a:bodyPr>
            <a:normAutofit/>
          </a:bodyPr>
          <a:lstStyle/>
          <a:p>
            <a:pPr algn="ctr"/>
            <a:r>
              <a:rPr lang="en-US" sz="5400" b="0" i="0" u="none" strike="noStrike" dirty="0">
                <a:solidFill>
                  <a:srgbClr val="FF0000"/>
                </a:solidFill>
                <a:effectLst/>
                <a:latin typeface="Algerian" panose="04020705040A02060702" pitchFamily="82" charset="0"/>
                <a:cs typeface="Times New Roman" panose="02020603050405020304" pitchFamily="18" charset="0"/>
              </a:rPr>
              <a:t>Phishing</a:t>
            </a:r>
            <a:r>
              <a:rPr lang="en-US" sz="5400" b="0" i="0" dirty="0">
                <a:solidFill>
                  <a:srgbClr val="FF0000"/>
                </a:solidFill>
                <a:effectLst/>
                <a:latin typeface="Algerian" panose="04020705040A02060702" pitchFamily="82" charset="0"/>
                <a:cs typeface="Times New Roman" panose="02020603050405020304" pitchFamily="18" charset="0"/>
              </a:rPr>
              <a:t> </a:t>
            </a:r>
            <a:endParaRPr lang="en-US" sz="5400" dirty="0">
              <a:solidFill>
                <a:srgbClr val="FF0000"/>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424070" y="1669775"/>
            <a:ext cx="11423373" cy="4797286"/>
          </a:xfrm>
        </p:spPr>
        <p:txBody>
          <a:bodyPr/>
          <a:lstStyle/>
          <a:p>
            <a:pPr marL="0" indent="0" algn="just">
              <a:buNone/>
            </a:pPr>
            <a:r>
              <a:rPr lang="en-US" b="0" i="0" u="none" strike="noStrike" dirty="0">
                <a:solidFill>
                  <a:srgbClr val="FFC000"/>
                </a:solidFill>
                <a:effectLst/>
                <a:latin typeface="Times New Roman" panose="02020603050405020304" pitchFamily="18" charset="0"/>
                <a:cs typeface="Times New Roman" panose="02020603050405020304" pitchFamily="18" charset="0"/>
              </a:rPr>
              <a:t>Phishing</a:t>
            </a:r>
            <a:r>
              <a:rPr lang="en-US" b="0" i="0" dirty="0">
                <a:solidFill>
                  <a:srgbClr val="FFC000"/>
                </a:solidFill>
                <a:effectLst/>
                <a:latin typeface="Times New Roman" panose="02020603050405020304" pitchFamily="18" charset="0"/>
                <a:cs typeface="Times New Roman" panose="02020603050405020304" pitchFamily="18" charset="0"/>
              </a:rPr>
              <a:t> is a type of cyberattack that uses email, SMS, phone, social media, and social engineering techniques to entice a victim to share sensitive information — such as passwords or account numbers — or to download a malicious file that will install viruses on their computer or phone.</a:t>
            </a:r>
          </a:p>
          <a:p>
            <a:pPr marL="0" indent="0" algn="just">
              <a:buNone/>
            </a:pPr>
            <a:r>
              <a:rPr lang="en-US" b="0" i="0" dirty="0">
                <a:solidFill>
                  <a:srgbClr val="FFC000"/>
                </a:solidFill>
                <a:effectLst/>
                <a:latin typeface="Times New Roman" panose="02020603050405020304" pitchFamily="18" charset="0"/>
                <a:cs typeface="Times New Roman" panose="02020603050405020304" pitchFamily="18" charset="0"/>
              </a:rPr>
              <a:t>Common phishing attacks include:</a:t>
            </a:r>
          </a:p>
          <a:p>
            <a:pPr algn="just">
              <a:buFont typeface="Wingdings" panose="05000000000000000000" pitchFamily="2" charset="2"/>
              <a:buChar char="Ø"/>
            </a:pPr>
            <a:r>
              <a:rPr lang="en-US" dirty="0">
                <a:solidFill>
                  <a:srgbClr val="FFC000"/>
                </a:solidFill>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Spear Phishing :</a:t>
            </a:r>
            <a:r>
              <a:rPr lang="en-US" dirty="0">
                <a:solidFill>
                  <a:srgbClr val="FFC000"/>
                </a:solidFill>
                <a:latin typeface="Times New Roman" panose="02020603050405020304" pitchFamily="18" charset="0"/>
                <a:cs typeface="Times New Roman" panose="02020603050405020304" pitchFamily="18" charset="0"/>
              </a:rPr>
              <a:t> </a:t>
            </a:r>
            <a:r>
              <a:rPr lang="en-US" b="0" i="0" dirty="0">
                <a:solidFill>
                  <a:srgbClr val="FFC000"/>
                </a:solidFill>
                <a:effectLst/>
                <a:latin typeface="Times New Roman" panose="02020603050405020304" pitchFamily="18" charset="0"/>
                <a:cs typeface="Times New Roman" panose="02020603050405020304" pitchFamily="18" charset="0"/>
              </a:rPr>
              <a:t>Spear-phishing is a type of phishing attack that targets specific individuals or organizations typically through malicious emails. The goal of spear phishing is to steal sensitive information such as login credentials or infect the targets’ device with malware.</a:t>
            </a:r>
          </a:p>
          <a:p>
            <a:pPr algn="just">
              <a:buFont typeface="Wingdings" panose="05000000000000000000" pitchFamily="2" charset="2"/>
              <a:buChar char="Ø"/>
            </a:pPr>
            <a:r>
              <a:rPr lang="en-US" b="1" dirty="0">
                <a:solidFill>
                  <a:srgbClr val="FFC000"/>
                </a:solidFill>
                <a:latin typeface="Times New Roman" panose="02020603050405020304" pitchFamily="18" charset="0"/>
                <a:cs typeface="Times New Roman" panose="02020603050405020304" pitchFamily="18" charset="0"/>
              </a:rPr>
              <a:t> Whaling :</a:t>
            </a:r>
            <a:r>
              <a:rPr lang="en-US" dirty="0">
                <a:solidFill>
                  <a:srgbClr val="FFC000"/>
                </a:solidFill>
                <a:latin typeface="Times New Roman" panose="02020603050405020304" pitchFamily="18" charset="0"/>
                <a:cs typeface="Times New Roman" panose="02020603050405020304" pitchFamily="18" charset="0"/>
              </a:rPr>
              <a:t> </a:t>
            </a:r>
            <a:r>
              <a:rPr lang="en-US" b="0" i="0" dirty="0">
                <a:solidFill>
                  <a:srgbClr val="FFC000"/>
                </a:solidFill>
                <a:effectLst/>
                <a:latin typeface="Times New Roman" panose="02020603050405020304" pitchFamily="18" charset="0"/>
                <a:cs typeface="Times New Roman" panose="02020603050405020304" pitchFamily="18" charset="0"/>
              </a:rPr>
              <a:t>A whaling attack is a type of social engineering attack specifically targeting senior or C-level executive employees with the purpose of stealing money or information, or gaining access to the person’s computer in order to execute further cyberattacks.</a:t>
            </a:r>
            <a:endParaRPr lang="en-US" dirty="0">
              <a:solidFill>
                <a:srgbClr val="FFC00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0" i="0" dirty="0">
                <a:solidFill>
                  <a:srgbClr val="FFC000"/>
                </a:solidFill>
                <a:effectLst/>
                <a:latin typeface="Times New Roman" panose="02020603050405020304" pitchFamily="18" charset="0"/>
                <a:cs typeface="Times New Roman" panose="02020603050405020304" pitchFamily="18" charset="0"/>
              </a:rPr>
              <a:t> </a:t>
            </a:r>
            <a:r>
              <a:rPr lang="en-US" b="1" i="0" dirty="0">
                <a:solidFill>
                  <a:srgbClr val="FFC000"/>
                </a:solidFill>
                <a:effectLst/>
                <a:latin typeface="Times New Roman" panose="02020603050405020304" pitchFamily="18" charset="0"/>
                <a:cs typeface="Times New Roman" panose="02020603050405020304" pitchFamily="18" charset="0"/>
              </a:rPr>
              <a:t>Vishing : </a:t>
            </a:r>
            <a:r>
              <a:rPr lang="en-US" b="0" i="0" dirty="0">
                <a:solidFill>
                  <a:srgbClr val="FFC000"/>
                </a:solidFill>
                <a:effectLst/>
                <a:latin typeface="Times New Roman" panose="02020603050405020304" pitchFamily="18" charset="0"/>
                <a:cs typeface="Times New Roman" panose="02020603050405020304" pitchFamily="18" charset="0"/>
              </a:rPr>
              <a:t>Vishing, a voice phishing attack, is the fraudulent use of phone calls and voice messages pretending to be from a reputable organization to convince individuals to reveal private information such as bank details and passwords.</a:t>
            </a:r>
          </a:p>
          <a:p>
            <a:pPr algn="just">
              <a:buFont typeface="+mj-lt"/>
              <a:buAutoNum type="arabicPeriod"/>
            </a:pPr>
            <a:endParaRPr lang="en-US" b="0" i="0" dirty="0">
              <a:solidFill>
                <a:srgbClr val="FFC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273963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3226904" y="79530"/>
            <a:ext cx="8610600" cy="1293028"/>
          </a:xfrm>
        </p:spPr>
        <p:txBody>
          <a:bodyPr>
            <a:normAutofit/>
          </a:bodyPr>
          <a:lstStyle/>
          <a:p>
            <a:pPr algn="ctr"/>
            <a:r>
              <a:rPr lang="en-US" sz="5400" dirty="0">
                <a:solidFill>
                  <a:srgbClr val="FF0000"/>
                </a:solidFill>
                <a:latin typeface="Algerian" panose="04020705040A02060702" pitchFamily="82" charset="0"/>
                <a:cs typeface="Times New Roman" panose="02020603050405020304" pitchFamily="18" charset="0"/>
              </a:rPr>
              <a:t>Spoofing</a:t>
            </a: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397566" y="1484243"/>
            <a:ext cx="11439938" cy="4929809"/>
          </a:xfrm>
        </p:spPr>
        <p:txBody>
          <a:bodyPr/>
          <a:lstStyle/>
          <a:p>
            <a:pPr marL="0" indent="0" algn="just">
              <a:buNone/>
            </a:pPr>
            <a:r>
              <a:rPr lang="en-US" b="0" i="0" u="none" strike="noStrike" dirty="0">
                <a:solidFill>
                  <a:srgbClr val="FFC000"/>
                </a:solidFill>
                <a:effectLst/>
                <a:latin typeface="Times New Roman" panose="02020603050405020304" pitchFamily="18" charset="0"/>
                <a:cs typeface="Times New Roman" panose="02020603050405020304" pitchFamily="18" charset="0"/>
              </a:rPr>
              <a:t>Spoofing</a:t>
            </a:r>
            <a:r>
              <a:rPr lang="en-US" b="0" i="0" dirty="0">
                <a:solidFill>
                  <a:srgbClr val="FFC000"/>
                </a:solidFill>
                <a:effectLst/>
                <a:latin typeface="Times New Roman" panose="02020603050405020304" pitchFamily="18" charset="0"/>
                <a:cs typeface="Times New Roman" panose="02020603050405020304" pitchFamily="18" charset="0"/>
              </a:rPr>
              <a:t> is a technique through which a cybercriminal disguises themselves as a known or trusted source. In so doing, the adversary is able to engage with the target and access their systems or devices with the goal of stealing information, extorting money or installing malware or other harmful software on the device.</a:t>
            </a:r>
          </a:p>
          <a:p>
            <a:pPr marL="0" indent="0" algn="just">
              <a:buNone/>
            </a:pPr>
            <a:r>
              <a:rPr lang="en-US" b="0" i="0" dirty="0">
                <a:solidFill>
                  <a:srgbClr val="FFC000"/>
                </a:solidFill>
                <a:effectLst/>
                <a:latin typeface="Times New Roman" panose="02020603050405020304" pitchFamily="18" charset="0"/>
                <a:cs typeface="Times New Roman" panose="02020603050405020304" pitchFamily="18" charset="0"/>
              </a:rPr>
              <a:t>Spoofing can take different forms, which include:</a:t>
            </a:r>
          </a:p>
          <a:p>
            <a:pPr algn="just">
              <a:buFont typeface="Wingdings" panose="05000000000000000000" pitchFamily="2" charset="2"/>
              <a:buChar char="Ø"/>
            </a:pPr>
            <a:r>
              <a:rPr lang="en-US" dirty="0">
                <a:solidFill>
                  <a:srgbClr val="FFC000"/>
                </a:solidFill>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Domain Spoofing : </a:t>
            </a:r>
            <a:r>
              <a:rPr lang="en-US" b="0" i="0" dirty="0">
                <a:solidFill>
                  <a:srgbClr val="FFC000"/>
                </a:solidFill>
                <a:effectLst/>
                <a:latin typeface="Times New Roman" panose="02020603050405020304" pitchFamily="18" charset="0"/>
                <a:cs typeface="Times New Roman" panose="02020603050405020304" pitchFamily="18" charset="0"/>
              </a:rPr>
              <a:t>Domain spoofing is a form of phishing where an attacker impersonates a known business or person with fake website or email domain to fool people into the trusting them. Typically, the domain appears to be legitimate at first glance, but a closer look will reveal subtle differences.</a:t>
            </a:r>
            <a:endParaRPr lang="en-US" i="0" dirty="0">
              <a:solidFill>
                <a:srgbClr val="FFC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0" dirty="0">
                <a:solidFill>
                  <a:srgbClr val="FFC000"/>
                </a:solidFill>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Email Spoofing :</a:t>
            </a:r>
            <a:r>
              <a:rPr lang="en-US" b="0" dirty="0">
                <a:solidFill>
                  <a:srgbClr val="FFC000"/>
                </a:solidFill>
                <a:latin typeface="Times New Roman" panose="02020603050405020304" pitchFamily="18" charset="0"/>
                <a:cs typeface="Times New Roman" panose="02020603050405020304" pitchFamily="18" charset="0"/>
              </a:rPr>
              <a:t> E</a:t>
            </a:r>
            <a:r>
              <a:rPr lang="en-US" b="0" i="0" dirty="0">
                <a:solidFill>
                  <a:srgbClr val="FFC000"/>
                </a:solidFill>
                <a:effectLst/>
                <a:latin typeface="Times New Roman" panose="02020603050405020304" pitchFamily="18" charset="0"/>
                <a:cs typeface="Times New Roman" panose="02020603050405020304" pitchFamily="18" charset="0"/>
              </a:rPr>
              <a:t>mail spoofing is a type of cyberattack that targets businesses by using emails with forged sender addresses. Because the recipient trusts the alleged sender, they are more likely to open the email and interact with its contents, such as a malicious link or attachment.</a:t>
            </a:r>
          </a:p>
          <a:p>
            <a:pPr algn="just">
              <a:buFont typeface="+mj-lt"/>
              <a:buAutoNum type="arabicPeriod"/>
            </a:pPr>
            <a:endParaRPr lang="en-US" b="0" i="0" dirty="0">
              <a:solidFill>
                <a:srgbClr val="FFC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8862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3359425" y="205204"/>
            <a:ext cx="8610600" cy="1293028"/>
          </a:xfrm>
        </p:spPr>
        <p:txBody>
          <a:bodyPr/>
          <a:lstStyle/>
          <a:p>
            <a:pPr algn="ctr"/>
            <a:r>
              <a:rPr lang="en-US" dirty="0">
                <a:solidFill>
                  <a:srgbClr val="FF0000"/>
                </a:solidFill>
                <a:latin typeface="Algerian" panose="04020705040A02060702" pitchFamily="82" charset="0"/>
                <a:cs typeface="Times New Roman" panose="02020603050405020304" pitchFamily="18" charset="0"/>
              </a:rPr>
              <a:t>Identity - based attacks</a:t>
            </a: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145774" y="1498232"/>
            <a:ext cx="11824251" cy="5021837"/>
          </a:xfrm>
        </p:spPr>
        <p:txBody>
          <a:bodyPr/>
          <a:lstStyle/>
          <a:p>
            <a:pPr marL="0" indent="0" algn="just">
              <a:buNone/>
            </a:pPr>
            <a:r>
              <a:rPr lang="en-US" b="0" i="0" dirty="0">
                <a:solidFill>
                  <a:srgbClr val="FFC000"/>
                </a:solidFill>
                <a:effectLst/>
                <a:latin typeface="Times New Roman" panose="02020603050405020304" pitchFamily="18" charset="0"/>
                <a:cs typeface="Times New Roman" panose="02020603050405020304" pitchFamily="18" charset="0"/>
              </a:rPr>
              <a:t>CrowdStrike’s findings show that </a:t>
            </a:r>
            <a:r>
              <a:rPr lang="en-US" b="1" i="0" u="none" strike="noStrike" dirty="0">
                <a:solidFill>
                  <a:srgbClr val="FFC000"/>
                </a:solidFill>
                <a:effectLst/>
                <a:latin typeface="Times New Roman" panose="02020603050405020304" pitchFamily="18" charset="0"/>
                <a:cs typeface="Times New Roman" panose="02020603050405020304" pitchFamily="18" charset="0"/>
              </a:rPr>
              <a:t>80% of all breaches use compromised identities</a:t>
            </a:r>
            <a:r>
              <a:rPr lang="en-US" b="0" i="0" dirty="0">
                <a:solidFill>
                  <a:srgbClr val="FFC000"/>
                </a:solidFill>
                <a:effectLst/>
                <a:latin typeface="Times New Roman" panose="02020603050405020304" pitchFamily="18" charset="0"/>
                <a:cs typeface="Times New Roman" panose="02020603050405020304" pitchFamily="18" charset="0"/>
              </a:rPr>
              <a:t> and can take up to 250 days to identify.</a:t>
            </a:r>
          </a:p>
          <a:p>
            <a:pPr marL="0" indent="0" algn="just">
              <a:buNone/>
            </a:pPr>
            <a:r>
              <a:rPr lang="en-US" b="0" i="0" u="none" strike="noStrike" dirty="0">
                <a:solidFill>
                  <a:srgbClr val="FFC000"/>
                </a:solidFill>
                <a:effectLst/>
                <a:latin typeface="Times New Roman" panose="02020603050405020304" pitchFamily="18" charset="0"/>
                <a:cs typeface="Times New Roman" panose="02020603050405020304" pitchFamily="18" charset="0"/>
              </a:rPr>
              <a:t>Identity-driven attacks</a:t>
            </a:r>
            <a:r>
              <a:rPr lang="en-US" b="0" i="0" dirty="0">
                <a:solidFill>
                  <a:srgbClr val="FFC000"/>
                </a:solidFill>
                <a:effectLst/>
                <a:latin typeface="Times New Roman" panose="02020603050405020304" pitchFamily="18" charset="0"/>
                <a:cs typeface="Times New Roman" panose="02020603050405020304" pitchFamily="18" charset="0"/>
              </a:rPr>
              <a:t> are extremely hard to detect. When a valid user’s credentials have been compromised and an adversary is masquerading as that user, it is often very difficult to differentiate between the user’s typical behavior and that of the hacker using traditional security measures and tools.</a:t>
            </a:r>
          </a:p>
          <a:p>
            <a:pPr marL="0" indent="0" algn="just">
              <a:buNone/>
            </a:pPr>
            <a:r>
              <a:rPr lang="en-US" b="0" i="0" dirty="0">
                <a:solidFill>
                  <a:srgbClr val="FFC000"/>
                </a:solidFill>
                <a:effectLst/>
                <a:latin typeface="Times New Roman" panose="02020603050405020304" pitchFamily="18" charset="0"/>
                <a:cs typeface="Times New Roman" panose="02020603050405020304" pitchFamily="18" charset="0"/>
              </a:rPr>
              <a:t>Some on the most common identity-based attacks include:</a:t>
            </a:r>
          </a:p>
          <a:p>
            <a:pPr algn="just">
              <a:buFont typeface="Wingdings" panose="05000000000000000000" pitchFamily="2" charset="2"/>
              <a:buChar char="Ø"/>
            </a:pPr>
            <a:r>
              <a:rPr lang="en-US" dirty="0">
                <a:solidFill>
                  <a:srgbClr val="FFC000"/>
                </a:solidFill>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Silver Ticket Attack : </a:t>
            </a:r>
            <a:r>
              <a:rPr lang="en-US" b="0" i="0" dirty="0">
                <a:solidFill>
                  <a:srgbClr val="FFC000"/>
                </a:solidFill>
                <a:effectLst/>
                <a:latin typeface="Times New Roman" panose="02020603050405020304" pitchFamily="18" charset="0"/>
                <a:cs typeface="Times New Roman" panose="02020603050405020304" pitchFamily="18" charset="0"/>
              </a:rPr>
              <a:t>A silver ticket is a forged authentication ticket often created when an attacker steals an account password. A forged service ticket is encrypted and enables access to resources for the specific service targeted by the silver ticket attack.</a:t>
            </a:r>
            <a:endParaRPr lang="en-US" i="0" dirty="0">
              <a:solidFill>
                <a:srgbClr val="FFC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0" dirty="0">
                <a:solidFill>
                  <a:srgbClr val="FFC000"/>
                </a:solidFill>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Credential Stuffing : </a:t>
            </a:r>
            <a:r>
              <a:rPr lang="en-US" b="0" i="0" dirty="0">
                <a:solidFill>
                  <a:srgbClr val="FFC000"/>
                </a:solidFill>
                <a:effectLst/>
                <a:latin typeface="Times New Roman" panose="02020603050405020304" pitchFamily="18" charset="0"/>
                <a:cs typeface="Times New Roman" panose="02020603050405020304" pitchFamily="18" charset="0"/>
              </a:rPr>
              <a:t>Credential stuffing attacks work on the premise that people often use the same user ID and password across multiple accounts. Therefore, possessing the credentials for one account may be able to grant access to other, unrelated account.</a:t>
            </a:r>
          </a:p>
          <a:p>
            <a:pPr marL="0" indent="0" algn="just">
              <a:buNone/>
            </a:pPr>
            <a:endParaRPr lang="en-US" b="0" i="0" dirty="0">
              <a:solidFill>
                <a:srgbClr val="FFC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5383306"/>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7EC-D34D-D684-956B-80D5E4AF3042}"/>
              </a:ext>
            </a:extLst>
          </p:cNvPr>
          <p:cNvSpPr>
            <a:spLocks noGrp="1"/>
          </p:cNvSpPr>
          <p:nvPr>
            <p:ph type="title"/>
          </p:nvPr>
        </p:nvSpPr>
        <p:spPr>
          <a:xfrm>
            <a:off x="3581400" y="364435"/>
            <a:ext cx="8610600" cy="1293028"/>
          </a:xfrm>
        </p:spPr>
        <p:txBody>
          <a:bodyPr>
            <a:normAutofit/>
          </a:bodyPr>
          <a:lstStyle/>
          <a:p>
            <a:pPr algn="ctr"/>
            <a:r>
              <a:rPr lang="en-US" sz="5400" dirty="0">
                <a:solidFill>
                  <a:srgbClr val="FF0000"/>
                </a:solidFill>
                <a:latin typeface="Algerian" panose="04020705040A02060702" pitchFamily="82" charset="0"/>
                <a:cs typeface="Times New Roman" panose="02020603050405020304" pitchFamily="18" charset="0"/>
              </a:rPr>
              <a:t>Supply chain attacks</a:t>
            </a:r>
          </a:p>
        </p:txBody>
      </p:sp>
      <p:sp>
        <p:nvSpPr>
          <p:cNvPr id="3" name="Content Placeholder 2">
            <a:extLst>
              <a:ext uri="{FF2B5EF4-FFF2-40B4-BE49-F238E27FC236}">
                <a16:creationId xmlns:a16="http://schemas.microsoft.com/office/drawing/2014/main" id="{06B00D12-42B2-44EB-6F25-4138505BB165}"/>
              </a:ext>
            </a:extLst>
          </p:cNvPr>
          <p:cNvSpPr>
            <a:spLocks noGrp="1"/>
          </p:cNvSpPr>
          <p:nvPr>
            <p:ph idx="1"/>
          </p:nvPr>
        </p:nvSpPr>
        <p:spPr>
          <a:xfrm>
            <a:off x="238539" y="1948069"/>
            <a:ext cx="11714922" cy="4706403"/>
          </a:xfrm>
        </p:spPr>
        <p:txBody>
          <a:bodyPr>
            <a:normAutofit/>
          </a:bodyPr>
          <a:lstStyle/>
          <a:p>
            <a:pPr marL="0" indent="0" algn="just">
              <a:buNone/>
            </a:pPr>
            <a:r>
              <a:rPr lang="en-US" sz="3200" b="0" i="0" dirty="0">
                <a:solidFill>
                  <a:srgbClr val="FFC000"/>
                </a:solidFill>
                <a:effectLst/>
                <a:latin typeface="Times New Roman" panose="02020603050405020304" pitchFamily="18" charset="0"/>
                <a:cs typeface="Times New Roman" panose="02020603050405020304" pitchFamily="18" charset="0"/>
              </a:rPr>
              <a:t>A </a:t>
            </a:r>
            <a:r>
              <a:rPr lang="en-US" sz="3200" b="0" i="0" u="none" strike="noStrike" dirty="0">
                <a:solidFill>
                  <a:srgbClr val="FFC000"/>
                </a:solidFill>
                <a:effectLst/>
                <a:latin typeface="Times New Roman" panose="02020603050405020304" pitchFamily="18" charset="0"/>
                <a:cs typeface="Times New Roman" panose="02020603050405020304" pitchFamily="18" charset="0"/>
              </a:rPr>
              <a:t>supply chain attack</a:t>
            </a:r>
            <a:r>
              <a:rPr lang="en-US" sz="3200" b="0" i="0" dirty="0">
                <a:solidFill>
                  <a:srgbClr val="FFC000"/>
                </a:solidFill>
                <a:effectLst/>
                <a:latin typeface="Times New Roman" panose="02020603050405020304" pitchFamily="18" charset="0"/>
                <a:cs typeface="Times New Roman" panose="02020603050405020304" pitchFamily="18" charset="0"/>
              </a:rPr>
              <a:t> is a type of cyberattack that targets a trusted third-party vendor who offers services or software vital to the supply chain. </a:t>
            </a:r>
            <a:r>
              <a:rPr lang="en-US" sz="3200" b="1" i="0" dirty="0">
                <a:solidFill>
                  <a:srgbClr val="FFC000"/>
                </a:solidFill>
                <a:effectLst/>
                <a:latin typeface="Times New Roman" panose="02020603050405020304" pitchFamily="18" charset="0"/>
                <a:cs typeface="Times New Roman" panose="02020603050405020304" pitchFamily="18" charset="0"/>
              </a:rPr>
              <a:t>Software supply chain attacks</a:t>
            </a:r>
            <a:r>
              <a:rPr lang="en-US" sz="3200" b="0" i="0" dirty="0">
                <a:solidFill>
                  <a:srgbClr val="FFC000"/>
                </a:solidFill>
                <a:effectLst/>
                <a:latin typeface="Times New Roman" panose="02020603050405020304" pitchFamily="18" charset="0"/>
                <a:cs typeface="Times New Roman" panose="02020603050405020304" pitchFamily="18" charset="0"/>
              </a:rPr>
              <a:t> inject malicious code into an application in order to infect all users of an app, while </a:t>
            </a:r>
            <a:r>
              <a:rPr lang="en-US" sz="3200" b="1" i="0" dirty="0">
                <a:solidFill>
                  <a:srgbClr val="FFC000"/>
                </a:solidFill>
                <a:effectLst/>
                <a:latin typeface="Times New Roman" panose="02020603050405020304" pitchFamily="18" charset="0"/>
                <a:cs typeface="Times New Roman" panose="02020603050405020304" pitchFamily="18" charset="0"/>
              </a:rPr>
              <a:t>hardware supply chain attacks</a:t>
            </a:r>
            <a:r>
              <a:rPr lang="en-US" sz="3200" b="0" i="0" dirty="0">
                <a:solidFill>
                  <a:srgbClr val="FFC000"/>
                </a:solidFill>
                <a:effectLst/>
                <a:latin typeface="Times New Roman" panose="02020603050405020304" pitchFamily="18" charset="0"/>
                <a:cs typeface="Times New Roman" panose="02020603050405020304" pitchFamily="18" charset="0"/>
              </a:rPr>
              <a:t> compromise physical components for the same purpose. Software supply chains are particularly vulnerable because modern software is not written from scratch: rather, it involves many off-the-shelf components, such as third-party APIs, open-source code and proprietary code from software vendors.</a:t>
            </a:r>
          </a:p>
        </p:txBody>
      </p:sp>
    </p:spTree>
    <p:extLst>
      <p:ext uri="{BB962C8B-B14F-4D97-AF65-F5344CB8AC3E}">
        <p14:creationId xmlns:p14="http://schemas.microsoft.com/office/powerpoint/2010/main" val="77537369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Vapor Trail</Template>
  <TotalTime>74</TotalTime>
  <Words>1414</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Algerian</vt:lpstr>
      <vt:lpstr>Arial</vt:lpstr>
      <vt:lpstr>Calibri</vt:lpstr>
      <vt:lpstr>Century Gothic</vt:lpstr>
      <vt:lpstr>Times New Roman</vt:lpstr>
      <vt:lpstr>Wingdings</vt:lpstr>
      <vt:lpstr>Wingdings 3</vt:lpstr>
      <vt:lpstr>Vapor Trail</vt:lpstr>
      <vt:lpstr>Ion</vt:lpstr>
      <vt:lpstr>PowerPoint Presentation</vt:lpstr>
      <vt:lpstr>Security attacks</vt:lpstr>
      <vt:lpstr>TYpes of security attacks</vt:lpstr>
      <vt:lpstr>Malware</vt:lpstr>
      <vt:lpstr>Denial-of-Service (DoS) Attacks </vt:lpstr>
      <vt:lpstr>Phishing </vt:lpstr>
      <vt:lpstr>Spoofing</vt:lpstr>
      <vt:lpstr>Identity - based attacks</vt:lpstr>
      <vt:lpstr>Supply chain attacks</vt:lpstr>
      <vt:lpstr>Insider threats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Professional Satyam</dc:creator>
  <cp:lastModifiedBy>Professional Satyam</cp:lastModifiedBy>
  <cp:revision>14</cp:revision>
  <dcterms:created xsi:type="dcterms:W3CDTF">2023-03-03T18:46:24Z</dcterms:created>
  <dcterms:modified xsi:type="dcterms:W3CDTF">2023-03-03T20:00:36Z</dcterms:modified>
</cp:coreProperties>
</file>